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Libre Baskerville" panose="02000000000000000000" pitchFamily="2" charset="0"/>
      <p:regular r:id="rId12"/>
      <p:italic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  <p:embeddedFont>
      <p:font typeface="Open Sans Bold" panose="020B0806030504020204" pitchFamily="34" charset="0"/>
      <p:regular r:id="rId18"/>
      <p:bold r:id="rId19"/>
    </p:embeddedFont>
    <p:embeddedFont>
      <p:font typeface="Open Sans Light" panose="020B0306030504020204" pitchFamily="34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4" d="100"/>
          <a:sy n="34" d="100"/>
        </p:scale>
        <p:origin x="2844" y="15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962" t="-12009"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" name="TextBox 3"/>
          <p:cNvSpPr txBox="1"/>
          <p:nvPr/>
        </p:nvSpPr>
        <p:spPr>
          <a:xfrm>
            <a:off x="9424432" y="4827671"/>
            <a:ext cx="8266668" cy="2682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35"/>
              </a:lnSpc>
            </a:pPr>
            <a:r>
              <a:rPr lang="en-US" sz="10133" spc="-425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Next Move of God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424432" y="8029702"/>
            <a:ext cx="7425182" cy="999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1"/>
              </a:lnSpc>
            </a:pPr>
            <a:r>
              <a:rPr lang="en-US" sz="358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Elevation Life Center – Growing to 200 Members &amp; $250,000 by 2027</a:t>
            </a:r>
          </a:p>
        </p:txBody>
      </p:sp>
      <p:sp>
        <p:nvSpPr>
          <p:cNvPr id="5" name="AutoShape 5"/>
          <p:cNvSpPr/>
          <p:nvPr/>
        </p:nvSpPr>
        <p:spPr>
          <a:xfrm rot="5400000">
            <a:off x="13552741" y="3615118"/>
            <a:ext cx="10050" cy="8266668"/>
          </a:xfrm>
          <a:prstGeom prst="rect">
            <a:avLst/>
          </a:prstGeom>
          <a:solidFill>
            <a:srgbClr val="FFFFFF"/>
          </a:solidFill>
          <a:ln w="238125" cap="sq">
            <a:solidFill>
              <a:srgbClr val="D8B458"/>
            </a:solidFill>
            <a:prstDash val="solid"/>
            <a:miter/>
          </a:ln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>
            <a:off x="9424432" y="2534052"/>
            <a:ext cx="2122169" cy="2122169"/>
          </a:xfrm>
          <a:custGeom>
            <a:avLst/>
            <a:gdLst/>
            <a:ahLst/>
            <a:cxnLst/>
            <a:rect l="l" t="t" r="r" b="b"/>
            <a:pathLst>
              <a:path w="2122169" h="2122169">
                <a:moveTo>
                  <a:pt x="0" y="0"/>
                </a:moveTo>
                <a:lnTo>
                  <a:pt x="2122169" y="0"/>
                </a:lnTo>
                <a:lnTo>
                  <a:pt x="2122169" y="2122169"/>
                </a:lnTo>
                <a:lnTo>
                  <a:pt x="0" y="21221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D8B458"/>
          </a:solidFill>
        </p:spPr>
        <p:txBody>
          <a:bodyPr/>
          <a:lstStyle/>
          <a:p>
            <a:endParaRPr lang="en-PH"/>
          </a:p>
        </p:txBody>
      </p:sp>
      <p:sp>
        <p:nvSpPr>
          <p:cNvPr id="5" name="AutoShape 5"/>
          <p:cNvSpPr/>
          <p:nvPr/>
        </p:nvSpPr>
        <p:spPr>
          <a:xfrm rot="5400000">
            <a:off x="4485312" y="5620713"/>
            <a:ext cx="9525" cy="6922750"/>
          </a:xfrm>
          <a:prstGeom prst="rect">
            <a:avLst/>
          </a:prstGeom>
          <a:solidFill>
            <a:srgbClr val="1CB0C0"/>
          </a:solidFill>
          <a:ln w="57150" cap="sq">
            <a:solidFill>
              <a:srgbClr val="1CB0C0"/>
            </a:solidFill>
            <a:prstDash val="solid"/>
            <a:miter/>
          </a:ln>
        </p:spPr>
        <p:txBody>
          <a:bodyPr/>
          <a:lstStyle/>
          <a:p>
            <a:endParaRPr lang="en-PH"/>
          </a:p>
        </p:txBody>
      </p:sp>
      <p:sp>
        <p:nvSpPr>
          <p:cNvPr id="6" name="TextBox 6"/>
          <p:cNvSpPr txBox="1"/>
          <p:nvPr/>
        </p:nvSpPr>
        <p:spPr>
          <a:xfrm>
            <a:off x="396563" y="2201132"/>
            <a:ext cx="7480147" cy="1166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17"/>
              </a:lnSpc>
              <a:spcBef>
                <a:spcPct val="0"/>
              </a:spcBef>
            </a:pPr>
            <a:r>
              <a:rPr lang="en-US" sz="8644" u="none" spc="-363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Call to Action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96563" y="3591965"/>
            <a:ext cx="8166276" cy="412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71"/>
              </a:lnSpc>
              <a:spcBef>
                <a:spcPct val="0"/>
              </a:spcBef>
            </a:pPr>
            <a:r>
              <a:rPr lang="en-US" sz="2809" u="none" spc="56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PASTOR JAMES &amp; ANGELA SCRUGGS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6563" y="4582640"/>
            <a:ext cx="8350875" cy="3646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7960" lvl="1" indent="-373980" algn="l">
              <a:lnSpc>
                <a:spcPts val="4850"/>
              </a:lnSpc>
              <a:buFont typeface="Arial"/>
              <a:buChar char="•"/>
            </a:pPr>
            <a:r>
              <a:rPr lang="en-US" sz="3464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Choose you</a:t>
            </a:r>
            <a:r>
              <a:rPr lang="en-US" sz="3464" u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 role: Prayer Warrior, Server, Giver, Sharer</a:t>
            </a:r>
          </a:p>
          <a:p>
            <a:pPr marL="747960" lvl="1" indent="-373980" algn="l">
              <a:lnSpc>
                <a:spcPts val="4850"/>
              </a:lnSpc>
              <a:buFont typeface="Arial"/>
              <a:buChar char="•"/>
            </a:pPr>
            <a:r>
              <a:rPr lang="en-US" sz="3464" u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Commit today: Invite, Give, Serve</a:t>
            </a:r>
          </a:p>
          <a:p>
            <a:pPr marL="747960" lvl="1" indent="-373980" algn="l">
              <a:lnSpc>
                <a:spcPts val="4850"/>
              </a:lnSpc>
              <a:buFont typeface="Arial"/>
              <a:buChar char="•"/>
            </a:pPr>
            <a:r>
              <a:rPr lang="en-US" sz="3464" u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Together: 200 Members &amp; $250,000 by 2027</a:t>
            </a:r>
          </a:p>
          <a:p>
            <a:pPr marL="747960" lvl="1" indent="-373980" algn="l">
              <a:lnSpc>
                <a:spcPts val="4850"/>
              </a:lnSpc>
              <a:buFont typeface="Arial"/>
              <a:buChar char="•"/>
            </a:pPr>
            <a:r>
              <a:rPr lang="en-US" sz="3464" u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Declaration: 'We will rise up and build!'</a:t>
            </a:r>
          </a:p>
        </p:txBody>
      </p:sp>
      <p:sp>
        <p:nvSpPr>
          <p:cNvPr id="9" name="Freeform 9"/>
          <p:cNvSpPr/>
          <p:nvPr/>
        </p:nvSpPr>
        <p:spPr>
          <a:xfrm>
            <a:off x="17259300" y="144988"/>
            <a:ext cx="883712" cy="883712"/>
          </a:xfrm>
          <a:custGeom>
            <a:avLst/>
            <a:gdLst/>
            <a:ahLst/>
            <a:cxnLst/>
            <a:rect l="l" t="t" r="r" b="b"/>
            <a:pathLst>
              <a:path w="883712" h="883712">
                <a:moveTo>
                  <a:pt x="0" y="0"/>
                </a:moveTo>
                <a:lnTo>
                  <a:pt x="883712" y="0"/>
                </a:lnTo>
                <a:lnTo>
                  <a:pt x="883712" y="883712"/>
                </a:lnTo>
                <a:lnTo>
                  <a:pt x="0" y="883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68B01C-883E-03B5-EAE4-93DE4F54E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5356" y="586844"/>
            <a:ext cx="6863022" cy="91942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51868" y="0"/>
            <a:ext cx="10636132" cy="10287000"/>
          </a:xfrm>
          <a:prstGeom prst="rect">
            <a:avLst/>
          </a:prstGeom>
          <a:solidFill>
            <a:srgbClr val="D8B458"/>
          </a:solidFill>
        </p:spPr>
        <p:txBody>
          <a:bodyPr/>
          <a:lstStyle/>
          <a:p>
            <a:endParaRPr lang="en-PH"/>
          </a:p>
        </p:txBody>
      </p:sp>
      <p:sp>
        <p:nvSpPr>
          <p:cNvPr id="3" name="TextBox 3"/>
          <p:cNvSpPr txBox="1"/>
          <p:nvPr/>
        </p:nvSpPr>
        <p:spPr>
          <a:xfrm>
            <a:off x="636749" y="5742075"/>
            <a:ext cx="6432668" cy="3480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120"/>
              </a:lnSpc>
            </a:pPr>
            <a:r>
              <a:rPr lang="en-US" sz="8000" spc="-336">
                <a:solidFill>
                  <a:srgbClr val="151715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Our N</a:t>
            </a:r>
            <a:r>
              <a:rPr lang="en-US" sz="8000" u="none" spc="-336">
                <a:solidFill>
                  <a:srgbClr val="151715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ew Vision – </a:t>
            </a:r>
          </a:p>
          <a:p>
            <a:pPr marL="0" lvl="0" indent="0" algn="l">
              <a:lnSpc>
                <a:spcPts val="9119"/>
              </a:lnSpc>
            </a:pPr>
            <a:r>
              <a:rPr lang="en-US" sz="8000" u="none" spc="-336">
                <a:solidFill>
                  <a:srgbClr val="151715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3 Pillars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8527918" y="6331568"/>
            <a:ext cx="8884032" cy="2353748"/>
            <a:chOff x="0" y="0"/>
            <a:chExt cx="11845376" cy="3138330"/>
          </a:xfrm>
        </p:grpSpPr>
        <p:sp>
          <p:nvSpPr>
            <p:cNvPr id="5" name="TextBox 5"/>
            <p:cNvSpPr txBox="1"/>
            <p:nvPr/>
          </p:nvSpPr>
          <p:spPr>
            <a:xfrm>
              <a:off x="0" y="47625"/>
              <a:ext cx="11845376" cy="865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993"/>
                </a:lnSpc>
                <a:spcBef>
                  <a:spcPct val="0"/>
                </a:spcBef>
              </a:pPr>
              <a:r>
                <a:rPr lang="en-US" sz="4539" b="1" spc="-118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3.L</a:t>
              </a:r>
              <a:r>
                <a:rPr lang="en-US" sz="4539" b="1" u="none" spc="-118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OVE IN ACTION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073121"/>
              <a:ext cx="11845376" cy="2065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355"/>
                </a:lnSpc>
                <a:spcBef>
                  <a:spcPct val="0"/>
                </a:spcBef>
              </a:pPr>
              <a:r>
                <a:rPr lang="en-US" sz="453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S</a:t>
              </a:r>
              <a:r>
                <a:rPr lang="en-US" sz="4539" u="none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erving, giving, and building for the future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527918" y="3566645"/>
            <a:ext cx="8884032" cy="2353748"/>
            <a:chOff x="0" y="0"/>
            <a:chExt cx="11845376" cy="3138330"/>
          </a:xfrm>
        </p:grpSpPr>
        <p:sp>
          <p:nvSpPr>
            <p:cNvPr id="8" name="TextBox 8"/>
            <p:cNvSpPr txBox="1"/>
            <p:nvPr/>
          </p:nvSpPr>
          <p:spPr>
            <a:xfrm>
              <a:off x="0" y="47625"/>
              <a:ext cx="11845376" cy="865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993"/>
                </a:lnSpc>
                <a:spcBef>
                  <a:spcPct val="0"/>
                </a:spcBef>
              </a:pPr>
              <a:r>
                <a:rPr lang="en-US" sz="4539" b="1" spc="-118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2.LOVE</a:t>
              </a:r>
              <a:r>
                <a:rPr lang="en-US" sz="4539" b="1" u="none" spc="-118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FOR PEOPLE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073121"/>
              <a:ext cx="11797410" cy="2065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355"/>
                </a:lnSpc>
                <a:spcBef>
                  <a:spcPct val="0"/>
                </a:spcBef>
              </a:pPr>
              <a:r>
                <a:rPr lang="en-US" sz="453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Ou</a:t>
              </a:r>
              <a:r>
                <a:rPr lang="en-US" sz="4539" u="none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treach, hospitality, care ministry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527918" y="1601684"/>
            <a:ext cx="8884032" cy="1553786"/>
            <a:chOff x="0" y="0"/>
            <a:chExt cx="11845376" cy="2071715"/>
          </a:xfrm>
        </p:grpSpPr>
        <p:sp>
          <p:nvSpPr>
            <p:cNvPr id="11" name="TextBox 11"/>
            <p:cNvSpPr txBox="1"/>
            <p:nvPr/>
          </p:nvSpPr>
          <p:spPr>
            <a:xfrm>
              <a:off x="0" y="47625"/>
              <a:ext cx="11821393" cy="865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993"/>
                </a:lnSpc>
                <a:spcBef>
                  <a:spcPct val="0"/>
                </a:spcBef>
              </a:pPr>
              <a:r>
                <a:rPr lang="en-US" sz="4539" b="1" spc="-118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1.LOVE</a:t>
              </a:r>
              <a:r>
                <a:rPr lang="en-US" sz="4539" b="1" u="none" spc="-118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OF GOD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073121"/>
              <a:ext cx="11845376" cy="9985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355"/>
                </a:lnSpc>
                <a:spcBef>
                  <a:spcPct val="0"/>
                </a:spcBef>
              </a:pPr>
              <a:r>
                <a:rPr lang="en-US" sz="453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W</a:t>
              </a:r>
              <a:r>
                <a:rPr lang="en-US" sz="4539" u="none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orship, prayer, discipleship</a:t>
              </a:r>
            </a:p>
          </p:txBody>
        </p:sp>
      </p:grpSp>
      <p:sp>
        <p:nvSpPr>
          <p:cNvPr id="13" name="AutoShape 13"/>
          <p:cNvSpPr/>
          <p:nvPr/>
        </p:nvSpPr>
        <p:spPr>
          <a:xfrm rot="5400000">
            <a:off x="3848320" y="6037203"/>
            <a:ext cx="9525" cy="6432668"/>
          </a:xfrm>
          <a:prstGeom prst="rect">
            <a:avLst/>
          </a:prstGeom>
          <a:solidFill>
            <a:srgbClr val="1CB0C0"/>
          </a:solidFill>
          <a:ln w="95250" cap="sq">
            <a:solidFill>
              <a:srgbClr val="1CB0C0"/>
            </a:solidFill>
            <a:prstDash val="solid"/>
            <a:miter/>
          </a:ln>
        </p:spPr>
        <p:txBody>
          <a:bodyPr/>
          <a:lstStyle/>
          <a:p>
            <a:endParaRPr lang="en-PH"/>
          </a:p>
        </p:txBody>
      </p:sp>
      <p:sp>
        <p:nvSpPr>
          <p:cNvPr id="14" name="Freeform 14"/>
          <p:cNvSpPr/>
          <p:nvPr/>
        </p:nvSpPr>
        <p:spPr>
          <a:xfrm>
            <a:off x="194893" y="144988"/>
            <a:ext cx="883712" cy="883712"/>
          </a:xfrm>
          <a:custGeom>
            <a:avLst/>
            <a:gdLst/>
            <a:ahLst/>
            <a:cxnLst/>
            <a:rect l="l" t="t" r="r" b="b"/>
            <a:pathLst>
              <a:path w="883712" h="883712">
                <a:moveTo>
                  <a:pt x="0" y="0"/>
                </a:moveTo>
                <a:lnTo>
                  <a:pt x="883712" y="0"/>
                </a:lnTo>
                <a:lnTo>
                  <a:pt x="883712" y="883712"/>
                </a:lnTo>
                <a:lnTo>
                  <a:pt x="0" y="883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B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678569" cy="10287000"/>
          </a:xfrm>
          <a:custGeom>
            <a:avLst/>
            <a:gdLst/>
            <a:ahLst/>
            <a:cxnLst/>
            <a:rect l="l" t="t" r="r" b="b"/>
            <a:pathLst>
              <a:path w="7678569" h="10287000">
                <a:moveTo>
                  <a:pt x="0" y="0"/>
                </a:moveTo>
                <a:lnTo>
                  <a:pt x="7678569" y="0"/>
                </a:lnTo>
                <a:lnTo>
                  <a:pt x="767856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2485" r="-58595"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" name="TextBox 3"/>
          <p:cNvSpPr txBox="1"/>
          <p:nvPr/>
        </p:nvSpPr>
        <p:spPr>
          <a:xfrm>
            <a:off x="8378951" y="2275065"/>
            <a:ext cx="8880349" cy="1078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159"/>
              </a:lnSpc>
              <a:spcBef>
                <a:spcPct val="0"/>
              </a:spcBef>
            </a:pPr>
            <a:r>
              <a:rPr lang="en-US" sz="8000" spc="-336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Vis</a:t>
            </a:r>
            <a:r>
              <a:rPr lang="en-US" sz="8000" u="none" spc="-336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ion and Goal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378951" y="3442567"/>
            <a:ext cx="9111203" cy="4702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31386" lvl="1" indent="-415693" algn="l">
              <a:lnSpc>
                <a:spcPts val="5391"/>
              </a:lnSpc>
              <a:buFont typeface="Arial"/>
              <a:buChar char="•"/>
            </a:pPr>
            <a:r>
              <a:rPr lang="en-US" sz="385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</a:t>
            </a:r>
            <a:r>
              <a:rPr lang="en-US" sz="3850" u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row Elevation Life Center to 200 members</a:t>
            </a:r>
          </a:p>
          <a:p>
            <a:pPr marL="831386" lvl="1" indent="-415693" algn="l">
              <a:lnSpc>
                <a:spcPts val="5391"/>
              </a:lnSpc>
              <a:buFont typeface="Arial"/>
              <a:buChar char="•"/>
            </a:pPr>
            <a:r>
              <a:rPr lang="en-US" sz="3850" u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Reach financial goal of $250,000 by August 2027</a:t>
            </a:r>
          </a:p>
          <a:p>
            <a:pPr marL="831386" lvl="1" indent="-415693" algn="l">
              <a:lnSpc>
                <a:spcPts val="5391"/>
              </a:lnSpc>
              <a:buFont typeface="Arial"/>
              <a:buChar char="•"/>
            </a:pPr>
            <a:r>
              <a:rPr lang="en-US" sz="3850" u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Relocate into a new facility</a:t>
            </a:r>
          </a:p>
          <a:p>
            <a:pPr marL="831386" lvl="1" indent="-415693" algn="l">
              <a:lnSpc>
                <a:spcPts val="5391"/>
              </a:lnSpc>
              <a:buFont typeface="Arial"/>
              <a:buChar char="•"/>
            </a:pPr>
            <a:r>
              <a:rPr lang="en-US" sz="3850" u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Scripture: Habakkuk 2:2 – 'Write the vision; make it plain…'</a:t>
            </a:r>
          </a:p>
        </p:txBody>
      </p:sp>
      <p:sp>
        <p:nvSpPr>
          <p:cNvPr id="5" name="AutoShape 5"/>
          <p:cNvSpPr/>
          <p:nvPr/>
        </p:nvSpPr>
        <p:spPr>
          <a:xfrm rot="5400000">
            <a:off x="12814344" y="4904822"/>
            <a:ext cx="9563" cy="8880349"/>
          </a:xfrm>
          <a:prstGeom prst="rect">
            <a:avLst/>
          </a:prstGeom>
          <a:solidFill>
            <a:srgbClr val="1CB0C0"/>
          </a:solidFill>
          <a:ln w="38100" cap="sq">
            <a:solidFill>
              <a:srgbClr val="1CB0C0"/>
            </a:solidFill>
            <a:prstDash val="solid"/>
            <a:miter/>
          </a:ln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>
            <a:off x="194893" y="144988"/>
            <a:ext cx="883712" cy="883712"/>
          </a:xfrm>
          <a:custGeom>
            <a:avLst/>
            <a:gdLst/>
            <a:ahLst/>
            <a:cxnLst/>
            <a:rect l="l" t="t" r="r" b="b"/>
            <a:pathLst>
              <a:path w="883712" h="883712">
                <a:moveTo>
                  <a:pt x="0" y="0"/>
                </a:moveTo>
                <a:lnTo>
                  <a:pt x="883712" y="0"/>
                </a:lnTo>
                <a:lnTo>
                  <a:pt x="883712" y="883712"/>
                </a:lnTo>
                <a:lnTo>
                  <a:pt x="0" y="88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962" t="-12009"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" name="AutoShape 3"/>
          <p:cNvSpPr/>
          <p:nvPr/>
        </p:nvSpPr>
        <p:spPr>
          <a:xfrm rot="5400000">
            <a:off x="3318470" y="2311389"/>
            <a:ext cx="9525" cy="5905958"/>
          </a:xfrm>
          <a:prstGeom prst="rect">
            <a:avLst/>
          </a:prstGeom>
          <a:solidFill>
            <a:srgbClr val="1CB0C0"/>
          </a:solidFill>
          <a:ln w="76200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en-PH"/>
          </a:p>
        </p:txBody>
      </p:sp>
      <p:sp>
        <p:nvSpPr>
          <p:cNvPr id="4" name="AutoShape 4"/>
          <p:cNvSpPr/>
          <p:nvPr/>
        </p:nvSpPr>
        <p:spPr>
          <a:xfrm rot="5400000">
            <a:off x="14919920" y="2311389"/>
            <a:ext cx="9525" cy="5905958"/>
          </a:xfrm>
          <a:prstGeom prst="rect">
            <a:avLst/>
          </a:prstGeom>
          <a:solidFill>
            <a:srgbClr val="1CB0C0"/>
          </a:solidFill>
          <a:ln w="76200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en-PH"/>
          </a:p>
        </p:txBody>
      </p:sp>
      <p:sp>
        <p:nvSpPr>
          <p:cNvPr id="5" name="AutoShape 5"/>
          <p:cNvSpPr/>
          <p:nvPr/>
        </p:nvSpPr>
        <p:spPr>
          <a:xfrm>
            <a:off x="5926553" y="-527133"/>
            <a:ext cx="6434893" cy="11341265"/>
          </a:xfrm>
          <a:prstGeom prst="rect">
            <a:avLst/>
          </a:prstGeom>
          <a:solidFill>
            <a:srgbClr val="F3F4ED"/>
          </a:solidFill>
        </p:spPr>
        <p:txBody>
          <a:bodyPr/>
          <a:lstStyle/>
          <a:p>
            <a:endParaRPr lang="en-PH"/>
          </a:p>
        </p:txBody>
      </p:sp>
      <p:sp>
        <p:nvSpPr>
          <p:cNvPr id="6" name="TextBox 6"/>
          <p:cNvSpPr txBox="1"/>
          <p:nvPr/>
        </p:nvSpPr>
        <p:spPr>
          <a:xfrm>
            <a:off x="6109034" y="2466451"/>
            <a:ext cx="6069933" cy="376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397"/>
              </a:lnSpc>
              <a:spcBef>
                <a:spcPct val="0"/>
              </a:spcBef>
            </a:pPr>
            <a:r>
              <a:rPr lang="en-US" sz="7252" spc="-304">
                <a:solidFill>
                  <a:srgbClr val="151715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F.O.R.M.</a:t>
            </a:r>
            <a:r>
              <a:rPr lang="en-US" sz="7252" u="none" spc="-304">
                <a:solidFill>
                  <a:srgbClr val="151715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Update – Building Relationships</a:t>
            </a:r>
          </a:p>
        </p:txBody>
      </p:sp>
      <p:sp>
        <p:nvSpPr>
          <p:cNvPr id="7" name="Freeform 7"/>
          <p:cNvSpPr/>
          <p:nvPr/>
        </p:nvSpPr>
        <p:spPr>
          <a:xfrm>
            <a:off x="689699" y="6298219"/>
            <a:ext cx="995945" cy="995945"/>
          </a:xfrm>
          <a:custGeom>
            <a:avLst/>
            <a:gdLst/>
            <a:ahLst/>
            <a:cxnLst/>
            <a:rect l="l" t="t" r="r" b="b"/>
            <a:pathLst>
              <a:path w="995945" h="995945">
                <a:moveTo>
                  <a:pt x="0" y="0"/>
                </a:moveTo>
                <a:lnTo>
                  <a:pt x="995946" y="0"/>
                </a:lnTo>
                <a:lnTo>
                  <a:pt x="995946" y="995945"/>
                </a:lnTo>
                <a:lnTo>
                  <a:pt x="0" y="9959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8" name="TextBox 8"/>
          <p:cNvSpPr txBox="1"/>
          <p:nvPr/>
        </p:nvSpPr>
        <p:spPr>
          <a:xfrm>
            <a:off x="2037686" y="6326794"/>
            <a:ext cx="3536827" cy="4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17"/>
              </a:lnSpc>
              <a:spcBef>
                <a:spcPct val="0"/>
              </a:spcBef>
            </a:pPr>
            <a:r>
              <a:rPr lang="en-US" sz="3379" b="1" spc="-87">
                <a:solidFill>
                  <a:srgbClr val="D8B45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 = OCCUPATION</a:t>
            </a:r>
            <a:r>
              <a:rPr lang="en-US" sz="3379" b="1" u="none" spc="-87">
                <a:solidFill>
                  <a:srgbClr val="D8B45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47394" y="6918223"/>
            <a:ext cx="3536827" cy="1128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13"/>
              </a:lnSpc>
              <a:spcBef>
                <a:spcPct val="0"/>
              </a:spcBef>
            </a:pPr>
            <a:r>
              <a:rPr lang="en-US" sz="3223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Ask</a:t>
            </a:r>
            <a:r>
              <a:rPr lang="en-US" sz="3223" u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about their career/work</a:t>
            </a:r>
          </a:p>
        </p:txBody>
      </p:sp>
      <p:sp>
        <p:nvSpPr>
          <p:cNvPr id="10" name="Freeform 10"/>
          <p:cNvSpPr/>
          <p:nvPr/>
        </p:nvSpPr>
        <p:spPr>
          <a:xfrm>
            <a:off x="12723397" y="2026265"/>
            <a:ext cx="995945" cy="995945"/>
          </a:xfrm>
          <a:custGeom>
            <a:avLst/>
            <a:gdLst/>
            <a:ahLst/>
            <a:cxnLst/>
            <a:rect l="l" t="t" r="r" b="b"/>
            <a:pathLst>
              <a:path w="995945" h="995945">
                <a:moveTo>
                  <a:pt x="0" y="0"/>
                </a:moveTo>
                <a:lnTo>
                  <a:pt x="995945" y="0"/>
                </a:lnTo>
                <a:lnTo>
                  <a:pt x="995945" y="995945"/>
                </a:lnTo>
                <a:lnTo>
                  <a:pt x="0" y="9959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1" name="TextBox 11"/>
          <p:cNvSpPr txBox="1"/>
          <p:nvPr/>
        </p:nvSpPr>
        <p:spPr>
          <a:xfrm>
            <a:off x="14071383" y="2054840"/>
            <a:ext cx="3536827" cy="4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17"/>
              </a:lnSpc>
              <a:spcBef>
                <a:spcPct val="0"/>
              </a:spcBef>
            </a:pPr>
            <a:r>
              <a:rPr lang="en-US" sz="3379" b="1" spc="-87">
                <a:solidFill>
                  <a:srgbClr val="D8B45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 = RECREATION</a:t>
            </a:r>
            <a:r>
              <a:rPr lang="en-US" sz="3379" b="1" u="none" spc="-87">
                <a:solidFill>
                  <a:srgbClr val="D8B45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081092" y="2646270"/>
            <a:ext cx="3536827" cy="1128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13"/>
              </a:lnSpc>
              <a:spcBef>
                <a:spcPct val="0"/>
              </a:spcBef>
            </a:pPr>
            <a:r>
              <a:rPr lang="en-US" sz="3223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</a:t>
            </a:r>
            <a:r>
              <a:rPr lang="en-US" sz="3223" u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at do they enjoy doing?</a:t>
            </a:r>
          </a:p>
        </p:txBody>
      </p:sp>
      <p:sp>
        <p:nvSpPr>
          <p:cNvPr id="13" name="Freeform 13"/>
          <p:cNvSpPr/>
          <p:nvPr/>
        </p:nvSpPr>
        <p:spPr>
          <a:xfrm>
            <a:off x="12723397" y="6217397"/>
            <a:ext cx="995945" cy="995945"/>
          </a:xfrm>
          <a:custGeom>
            <a:avLst/>
            <a:gdLst/>
            <a:ahLst/>
            <a:cxnLst/>
            <a:rect l="l" t="t" r="r" b="b"/>
            <a:pathLst>
              <a:path w="995945" h="995945">
                <a:moveTo>
                  <a:pt x="0" y="0"/>
                </a:moveTo>
                <a:lnTo>
                  <a:pt x="995945" y="0"/>
                </a:lnTo>
                <a:lnTo>
                  <a:pt x="995945" y="995946"/>
                </a:lnTo>
                <a:lnTo>
                  <a:pt x="0" y="9959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4" name="TextBox 14"/>
          <p:cNvSpPr txBox="1"/>
          <p:nvPr/>
        </p:nvSpPr>
        <p:spPr>
          <a:xfrm>
            <a:off x="14071383" y="6245972"/>
            <a:ext cx="3536827" cy="4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17"/>
              </a:lnSpc>
              <a:spcBef>
                <a:spcPct val="0"/>
              </a:spcBef>
            </a:pPr>
            <a:r>
              <a:rPr lang="en-US" sz="3379" b="1" spc="-87">
                <a:solidFill>
                  <a:srgbClr val="D8B45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 = MOTIVATION</a:t>
            </a:r>
            <a:r>
              <a:rPr lang="en-US" sz="3379" b="1" u="none" spc="-87">
                <a:solidFill>
                  <a:srgbClr val="D8B45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081092" y="6837402"/>
            <a:ext cx="3536827" cy="1128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13"/>
              </a:lnSpc>
              <a:spcBef>
                <a:spcPct val="0"/>
              </a:spcBef>
            </a:pPr>
            <a:r>
              <a:rPr lang="en-US" sz="3223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</a:t>
            </a:r>
            <a:r>
              <a:rPr lang="en-US" sz="3223" u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at drives and inspires them?</a:t>
            </a:r>
          </a:p>
        </p:txBody>
      </p:sp>
      <p:sp>
        <p:nvSpPr>
          <p:cNvPr id="16" name="Freeform 16"/>
          <p:cNvSpPr/>
          <p:nvPr/>
        </p:nvSpPr>
        <p:spPr>
          <a:xfrm>
            <a:off x="689699" y="2026265"/>
            <a:ext cx="995945" cy="995945"/>
          </a:xfrm>
          <a:custGeom>
            <a:avLst/>
            <a:gdLst/>
            <a:ahLst/>
            <a:cxnLst/>
            <a:rect l="l" t="t" r="r" b="b"/>
            <a:pathLst>
              <a:path w="995945" h="995945">
                <a:moveTo>
                  <a:pt x="0" y="0"/>
                </a:moveTo>
                <a:lnTo>
                  <a:pt x="995946" y="0"/>
                </a:lnTo>
                <a:lnTo>
                  <a:pt x="995946" y="995945"/>
                </a:lnTo>
                <a:lnTo>
                  <a:pt x="0" y="9959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7" name="TextBox 17"/>
          <p:cNvSpPr txBox="1"/>
          <p:nvPr/>
        </p:nvSpPr>
        <p:spPr>
          <a:xfrm>
            <a:off x="2037686" y="2054840"/>
            <a:ext cx="3536827" cy="4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17"/>
              </a:lnSpc>
              <a:spcBef>
                <a:spcPct val="0"/>
              </a:spcBef>
            </a:pPr>
            <a:r>
              <a:rPr lang="en-US" sz="3379" b="1" spc="-87">
                <a:solidFill>
                  <a:srgbClr val="D8B45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 = FAMILY</a:t>
            </a:r>
            <a:r>
              <a:rPr lang="en-US" sz="3379" b="1" u="none" spc="-87">
                <a:solidFill>
                  <a:srgbClr val="D8B45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047394" y="2646270"/>
            <a:ext cx="3536827" cy="1128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13"/>
              </a:lnSpc>
              <a:spcBef>
                <a:spcPct val="0"/>
              </a:spcBef>
            </a:pPr>
            <a:r>
              <a:rPr lang="en-US" sz="3223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Get</a:t>
            </a:r>
            <a:r>
              <a:rPr lang="en-US" sz="3223" u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to know their family story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498617" y="6505866"/>
            <a:ext cx="5290765" cy="1699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13"/>
              </a:lnSpc>
              <a:spcBef>
                <a:spcPct val="0"/>
              </a:spcBef>
            </a:pPr>
            <a:r>
              <a:rPr lang="en-US" sz="3223">
                <a:solidFill>
                  <a:srgbClr val="15171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We use</a:t>
            </a:r>
            <a:r>
              <a:rPr lang="en-US" sz="3223" u="none">
                <a:solidFill>
                  <a:srgbClr val="15171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F.O.R.M. to connect people deeper into the church family.</a:t>
            </a:r>
          </a:p>
        </p:txBody>
      </p:sp>
      <p:sp>
        <p:nvSpPr>
          <p:cNvPr id="20" name="Freeform 20"/>
          <p:cNvSpPr/>
          <p:nvPr/>
        </p:nvSpPr>
        <p:spPr>
          <a:xfrm>
            <a:off x="8448144" y="598489"/>
            <a:ext cx="1391712" cy="1391712"/>
          </a:xfrm>
          <a:custGeom>
            <a:avLst/>
            <a:gdLst/>
            <a:ahLst/>
            <a:cxnLst/>
            <a:rect l="l" t="t" r="r" b="b"/>
            <a:pathLst>
              <a:path w="1391712" h="1391712">
                <a:moveTo>
                  <a:pt x="0" y="0"/>
                </a:moveTo>
                <a:lnTo>
                  <a:pt x="1391712" y="0"/>
                </a:lnTo>
                <a:lnTo>
                  <a:pt x="1391712" y="1391712"/>
                </a:lnTo>
                <a:lnTo>
                  <a:pt x="0" y="13917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279900" y="908050"/>
            <a:ext cx="9601700" cy="2106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159"/>
              </a:lnSpc>
              <a:spcBef>
                <a:spcPct val="0"/>
              </a:spcBef>
            </a:pPr>
            <a:r>
              <a:rPr lang="en-US" sz="8000" spc="-336">
                <a:solidFill>
                  <a:srgbClr val="151715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10 Things Every Membe</a:t>
            </a:r>
            <a:r>
              <a:rPr lang="en-US" sz="8000" u="none" spc="-336">
                <a:solidFill>
                  <a:srgbClr val="151715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 Can Do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079923" y="9519605"/>
            <a:ext cx="5270809" cy="35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30"/>
              </a:lnSpc>
              <a:spcBef>
                <a:spcPct val="0"/>
              </a:spcBef>
            </a:pPr>
            <a:r>
              <a:rPr lang="en-US" sz="2482" b="1" u="none" spc="-64">
                <a:solidFill>
                  <a:srgbClr val="D8B45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SCRIPTURE: ACTS 2:47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279900" y="3211830"/>
            <a:ext cx="6594444" cy="6369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8015" lvl="1" indent="-384007" algn="l">
              <a:lnSpc>
                <a:spcPts val="4980"/>
              </a:lnSpc>
              <a:buAutoNum type="arabicPeriod"/>
            </a:pPr>
            <a:r>
              <a:rPr lang="en-US" sz="3557" u="none" dirty="0">
                <a:solidFill>
                  <a:srgbClr val="15171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Pray daily</a:t>
            </a:r>
          </a:p>
          <a:p>
            <a:pPr marL="768015" lvl="1" indent="-384007" algn="l">
              <a:lnSpc>
                <a:spcPts val="4980"/>
              </a:lnSpc>
              <a:buAutoNum type="arabicPeriod"/>
            </a:pPr>
            <a:r>
              <a:rPr lang="en-US" sz="3557" u="none" dirty="0">
                <a:solidFill>
                  <a:srgbClr val="15171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Invite 2 people to church</a:t>
            </a:r>
          </a:p>
          <a:p>
            <a:pPr marL="768015" lvl="1" indent="-384007" algn="l">
              <a:lnSpc>
                <a:spcPts val="4980"/>
              </a:lnSpc>
              <a:buAutoNum type="arabicPeriod"/>
            </a:pPr>
            <a:r>
              <a:rPr lang="en-US" sz="3557" u="none" dirty="0">
                <a:solidFill>
                  <a:srgbClr val="15171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Share &amp; like church posts</a:t>
            </a:r>
          </a:p>
          <a:p>
            <a:pPr marL="768015" lvl="1" indent="-384007" algn="l">
              <a:lnSpc>
                <a:spcPts val="4980"/>
              </a:lnSpc>
              <a:buAutoNum type="arabicPeriod"/>
            </a:pPr>
            <a:r>
              <a:rPr lang="en-US" sz="3557" u="none" dirty="0">
                <a:solidFill>
                  <a:srgbClr val="15171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Serve in a ministry</a:t>
            </a:r>
          </a:p>
          <a:p>
            <a:pPr marL="768015" lvl="1" indent="-384007" algn="l">
              <a:lnSpc>
                <a:spcPts val="4980"/>
              </a:lnSpc>
              <a:buAutoNum type="arabicPeriod"/>
            </a:pPr>
            <a:r>
              <a:rPr lang="en-US" sz="3557" u="none" dirty="0">
                <a:solidFill>
                  <a:srgbClr val="15171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Give faithfully</a:t>
            </a:r>
          </a:p>
          <a:p>
            <a:pPr marL="768015" lvl="1" indent="-384007" algn="l">
              <a:lnSpc>
                <a:spcPts val="4980"/>
              </a:lnSpc>
              <a:buAutoNum type="arabicPeriod"/>
            </a:pPr>
            <a:r>
              <a:rPr lang="en-US" sz="3557" u="none" dirty="0">
                <a:solidFill>
                  <a:srgbClr val="15171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Bring </a:t>
            </a:r>
            <a:r>
              <a:rPr lang="en-US" sz="3557" dirty="0">
                <a:solidFill>
                  <a:srgbClr val="15171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 Spirit of Worship </a:t>
            </a:r>
            <a:endParaRPr lang="en-US" sz="3557" u="none" dirty="0">
              <a:solidFill>
                <a:srgbClr val="151715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768015" lvl="1" indent="-384007" algn="l">
              <a:lnSpc>
                <a:spcPts val="4980"/>
              </a:lnSpc>
              <a:buAutoNum type="arabicPeriod"/>
            </a:pPr>
            <a:r>
              <a:rPr lang="en-US" sz="3557" u="none" dirty="0">
                <a:solidFill>
                  <a:srgbClr val="15171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Be an ambassador for ELC</a:t>
            </a:r>
          </a:p>
          <a:p>
            <a:pPr marL="768015" lvl="1" indent="-384007" algn="l">
              <a:lnSpc>
                <a:spcPts val="4980"/>
              </a:lnSpc>
              <a:buAutoNum type="arabicPeriod"/>
            </a:pPr>
            <a:r>
              <a:rPr lang="en-US" sz="3557" u="none" dirty="0">
                <a:solidFill>
                  <a:srgbClr val="15171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Join outreach opportunities</a:t>
            </a:r>
          </a:p>
          <a:p>
            <a:pPr marL="768015" lvl="1" indent="-384007" algn="l">
              <a:lnSpc>
                <a:spcPts val="4980"/>
              </a:lnSpc>
              <a:buAutoNum type="arabicPeriod"/>
            </a:pPr>
            <a:r>
              <a:rPr lang="en-US" sz="3557" u="none" dirty="0">
                <a:solidFill>
                  <a:srgbClr val="15171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Disciple someone</a:t>
            </a:r>
          </a:p>
          <a:p>
            <a:pPr marL="768015" lvl="1" indent="-384007" algn="l">
              <a:lnSpc>
                <a:spcPts val="4980"/>
              </a:lnSpc>
              <a:buAutoNum type="arabicPeriod"/>
            </a:pPr>
            <a:r>
              <a:rPr lang="en-US" sz="3557" u="none" dirty="0">
                <a:solidFill>
                  <a:srgbClr val="15171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Speak the vision boldly</a:t>
            </a:r>
          </a:p>
        </p:txBody>
      </p:sp>
      <p:sp>
        <p:nvSpPr>
          <p:cNvPr id="5" name="Freeform 5"/>
          <p:cNvSpPr/>
          <p:nvPr/>
        </p:nvSpPr>
        <p:spPr>
          <a:xfrm>
            <a:off x="0" y="0"/>
            <a:ext cx="7678569" cy="10287000"/>
          </a:xfrm>
          <a:custGeom>
            <a:avLst/>
            <a:gdLst/>
            <a:ahLst/>
            <a:cxnLst/>
            <a:rect l="l" t="t" r="r" b="b"/>
            <a:pathLst>
              <a:path w="7678569" h="10287000">
                <a:moveTo>
                  <a:pt x="0" y="0"/>
                </a:moveTo>
                <a:lnTo>
                  <a:pt x="7678569" y="0"/>
                </a:lnTo>
                <a:lnTo>
                  <a:pt x="767856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0477" r="-50477"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>
            <a:off x="194893" y="144988"/>
            <a:ext cx="883712" cy="883712"/>
          </a:xfrm>
          <a:custGeom>
            <a:avLst/>
            <a:gdLst/>
            <a:ahLst/>
            <a:cxnLst/>
            <a:rect l="l" t="t" r="r" b="b"/>
            <a:pathLst>
              <a:path w="883712" h="883712">
                <a:moveTo>
                  <a:pt x="0" y="0"/>
                </a:moveTo>
                <a:lnTo>
                  <a:pt x="883712" y="0"/>
                </a:lnTo>
                <a:lnTo>
                  <a:pt x="883712" y="883712"/>
                </a:lnTo>
                <a:lnTo>
                  <a:pt x="0" y="88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7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7759" y="7545021"/>
            <a:ext cx="5046228" cy="1446063"/>
            <a:chOff x="0" y="28575"/>
            <a:chExt cx="6728304" cy="1928083"/>
          </a:xfrm>
        </p:grpSpPr>
        <p:sp>
          <p:nvSpPr>
            <p:cNvPr id="3" name="TextBox 3"/>
            <p:cNvSpPr txBox="1"/>
            <p:nvPr/>
          </p:nvSpPr>
          <p:spPr>
            <a:xfrm>
              <a:off x="0" y="28575"/>
              <a:ext cx="6728304" cy="5678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283"/>
                </a:lnSpc>
                <a:spcBef>
                  <a:spcPct val="0"/>
                </a:spcBef>
              </a:pPr>
              <a:r>
                <a:rPr lang="en-US" sz="2984" b="1" spc="-77">
                  <a:solidFill>
                    <a:srgbClr val="D8B458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COMMUN</a:t>
              </a:r>
              <a:r>
                <a:rPr lang="en-US" sz="2984" b="1" u="none" spc="-77">
                  <a:solidFill>
                    <a:srgbClr val="D8B458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ITY OUTREACH: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733589"/>
              <a:ext cx="6728304" cy="12230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77"/>
                </a:lnSpc>
                <a:spcBef>
                  <a:spcPct val="0"/>
                </a:spcBef>
              </a:pPr>
              <a:r>
                <a:rPr lang="en-US" sz="2626" dirty="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</a:t>
              </a:r>
              <a:r>
                <a:rPr lang="en-US" sz="2626" u="none" dirty="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ack-to-School, Thanksgiving, Christmas, Easter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3028278"/>
            <a:ext cx="6077321" cy="3735275"/>
          </a:xfrm>
          <a:custGeom>
            <a:avLst/>
            <a:gdLst/>
            <a:ahLst/>
            <a:cxnLst/>
            <a:rect l="l" t="t" r="r" b="b"/>
            <a:pathLst>
              <a:path w="6077321" h="3735275">
                <a:moveTo>
                  <a:pt x="0" y="0"/>
                </a:moveTo>
                <a:lnTo>
                  <a:pt x="6077321" y="0"/>
                </a:lnTo>
                <a:lnTo>
                  <a:pt x="6077321" y="3735275"/>
                </a:lnTo>
                <a:lnTo>
                  <a:pt x="0" y="37352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664" b="-802"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>
            <a:off x="6077321" y="3028278"/>
            <a:ext cx="6133357" cy="3735275"/>
          </a:xfrm>
          <a:custGeom>
            <a:avLst/>
            <a:gdLst/>
            <a:ahLst/>
            <a:cxnLst/>
            <a:rect l="l" t="t" r="r" b="b"/>
            <a:pathLst>
              <a:path w="6133357" h="3735275">
                <a:moveTo>
                  <a:pt x="0" y="0"/>
                </a:moveTo>
                <a:lnTo>
                  <a:pt x="6133358" y="0"/>
                </a:lnTo>
                <a:lnTo>
                  <a:pt x="6133358" y="3735275"/>
                </a:lnTo>
                <a:lnTo>
                  <a:pt x="0" y="37352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378"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Freeform 7"/>
          <p:cNvSpPr/>
          <p:nvPr/>
        </p:nvSpPr>
        <p:spPr>
          <a:xfrm>
            <a:off x="12210679" y="3028278"/>
            <a:ext cx="6077321" cy="3735275"/>
          </a:xfrm>
          <a:custGeom>
            <a:avLst/>
            <a:gdLst/>
            <a:ahLst/>
            <a:cxnLst/>
            <a:rect l="l" t="t" r="r" b="b"/>
            <a:pathLst>
              <a:path w="6077321" h="3735275">
                <a:moveTo>
                  <a:pt x="0" y="0"/>
                </a:moveTo>
                <a:lnTo>
                  <a:pt x="6077321" y="0"/>
                </a:lnTo>
                <a:lnTo>
                  <a:pt x="6077321" y="3735275"/>
                </a:lnTo>
                <a:lnTo>
                  <a:pt x="0" y="37352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233" b="-4233"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8" name="TextBox 8"/>
          <p:cNvSpPr txBox="1"/>
          <p:nvPr/>
        </p:nvSpPr>
        <p:spPr>
          <a:xfrm>
            <a:off x="3270873" y="1257916"/>
            <a:ext cx="11746254" cy="795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en-US" sz="5883" u="none" spc="-247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Outreach Strategy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6620886" y="7523590"/>
            <a:ext cx="5046228" cy="1451687"/>
            <a:chOff x="0" y="0"/>
            <a:chExt cx="6728304" cy="1935582"/>
          </a:xfrm>
        </p:grpSpPr>
        <p:sp>
          <p:nvSpPr>
            <p:cNvPr id="10" name="TextBox 10"/>
            <p:cNvSpPr txBox="1"/>
            <p:nvPr/>
          </p:nvSpPr>
          <p:spPr>
            <a:xfrm>
              <a:off x="0" y="28575"/>
              <a:ext cx="6728304" cy="5678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283"/>
                </a:lnSpc>
                <a:spcBef>
                  <a:spcPct val="0"/>
                </a:spcBef>
              </a:pPr>
              <a:r>
                <a:rPr lang="en-US" sz="2984" b="1" spc="-77">
                  <a:solidFill>
                    <a:srgbClr val="D8B458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RELATIONAL</a:t>
              </a:r>
              <a:r>
                <a:rPr lang="en-US" sz="2984" b="1" u="none" spc="-77">
                  <a:solidFill>
                    <a:srgbClr val="D8B458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OUTREACH: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733589"/>
              <a:ext cx="6728304" cy="12019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77"/>
                </a:lnSpc>
                <a:spcBef>
                  <a:spcPct val="0"/>
                </a:spcBef>
              </a:pPr>
              <a:r>
                <a:rPr lang="en-US" sz="2626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E</a:t>
              </a:r>
              <a:r>
                <a:rPr lang="en-US" sz="2626" u="none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ach One, Reach One / Invite Nights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726225" y="7523590"/>
            <a:ext cx="5046228" cy="1451687"/>
            <a:chOff x="0" y="0"/>
            <a:chExt cx="6728304" cy="1935582"/>
          </a:xfrm>
        </p:grpSpPr>
        <p:sp>
          <p:nvSpPr>
            <p:cNvPr id="13" name="TextBox 13"/>
            <p:cNvSpPr txBox="1"/>
            <p:nvPr/>
          </p:nvSpPr>
          <p:spPr>
            <a:xfrm>
              <a:off x="0" y="28575"/>
              <a:ext cx="6728304" cy="5678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283"/>
                </a:lnSpc>
                <a:spcBef>
                  <a:spcPct val="0"/>
                </a:spcBef>
              </a:pPr>
              <a:r>
                <a:rPr lang="en-US" sz="2984" b="1" spc="-77">
                  <a:solidFill>
                    <a:srgbClr val="D8B458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SERVICE</a:t>
              </a:r>
              <a:r>
                <a:rPr lang="en-US" sz="2984" b="1" u="none" spc="-77">
                  <a:solidFill>
                    <a:srgbClr val="D8B458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OUTREACH: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733589"/>
              <a:ext cx="6728304" cy="12019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77"/>
                </a:lnSpc>
                <a:spcBef>
                  <a:spcPct val="0"/>
                </a:spcBef>
              </a:pPr>
              <a:r>
                <a:rPr lang="en-US" sz="2626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Fre</a:t>
              </a:r>
              <a:r>
                <a:rPr lang="en-US" sz="2626" u="none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e Gas, Nursing Homes, Schools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194893" y="144988"/>
            <a:ext cx="883712" cy="883712"/>
          </a:xfrm>
          <a:custGeom>
            <a:avLst/>
            <a:gdLst/>
            <a:ahLst/>
            <a:cxnLst/>
            <a:rect l="l" t="t" r="r" b="b"/>
            <a:pathLst>
              <a:path w="883712" h="883712">
                <a:moveTo>
                  <a:pt x="0" y="0"/>
                </a:moveTo>
                <a:lnTo>
                  <a:pt x="883712" y="0"/>
                </a:lnTo>
                <a:lnTo>
                  <a:pt x="883712" y="883712"/>
                </a:lnTo>
                <a:lnTo>
                  <a:pt x="0" y="8837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09431" y="0"/>
            <a:ext cx="7678569" cy="10287000"/>
          </a:xfrm>
          <a:custGeom>
            <a:avLst/>
            <a:gdLst/>
            <a:ahLst/>
            <a:cxnLst/>
            <a:rect l="l" t="t" r="r" b="b"/>
            <a:pathLst>
              <a:path w="7678569" h="10287000">
                <a:moveTo>
                  <a:pt x="0" y="0"/>
                </a:moveTo>
                <a:lnTo>
                  <a:pt x="7678569" y="0"/>
                </a:lnTo>
                <a:lnTo>
                  <a:pt x="767856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0477" r="-50477"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" name="AutoShape 3"/>
          <p:cNvSpPr/>
          <p:nvPr/>
        </p:nvSpPr>
        <p:spPr>
          <a:xfrm rot="5400000">
            <a:off x="5239588" y="5129327"/>
            <a:ext cx="9525" cy="8431301"/>
          </a:xfrm>
          <a:prstGeom prst="rect">
            <a:avLst/>
          </a:prstGeom>
          <a:solidFill>
            <a:srgbClr val="151715"/>
          </a:solidFill>
        </p:spPr>
        <p:txBody>
          <a:bodyPr/>
          <a:lstStyle/>
          <a:p>
            <a:endParaRPr lang="en-PH"/>
          </a:p>
        </p:txBody>
      </p:sp>
      <p:sp>
        <p:nvSpPr>
          <p:cNvPr id="4" name="TextBox 4"/>
          <p:cNvSpPr txBox="1"/>
          <p:nvPr/>
        </p:nvSpPr>
        <p:spPr>
          <a:xfrm>
            <a:off x="1028700" y="4644390"/>
            <a:ext cx="7601321" cy="94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7" lvl="1" indent="-291463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15171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Ev</a:t>
            </a:r>
            <a:r>
              <a:rPr lang="en-US" sz="2699" u="none">
                <a:solidFill>
                  <a:srgbClr val="15171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ery member finds one place to serve</a:t>
            </a:r>
          </a:p>
          <a:p>
            <a:pPr marL="582927" lvl="1" indent="-291463" algn="l">
              <a:lnSpc>
                <a:spcPts val="3779"/>
              </a:lnSpc>
              <a:buFont typeface="Arial"/>
              <a:buChar char="•"/>
            </a:pPr>
            <a:r>
              <a:rPr lang="en-US" sz="2699" u="none">
                <a:solidFill>
                  <a:srgbClr val="15171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Excellence in service makes visitors stay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380913"/>
            <a:ext cx="7601321" cy="2106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159"/>
              </a:lnSpc>
              <a:spcBef>
                <a:spcPct val="0"/>
              </a:spcBef>
            </a:pPr>
            <a:r>
              <a:rPr lang="en-US" sz="8000" spc="-336">
                <a:solidFill>
                  <a:srgbClr val="151715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</a:t>
            </a:r>
            <a:r>
              <a:rPr lang="en-US" sz="8000" u="none" spc="-336">
                <a:solidFill>
                  <a:srgbClr val="151715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erving &amp; Giving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913109"/>
            <a:ext cx="7601321" cy="67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799" b="1" spc="-124">
                <a:solidFill>
                  <a:srgbClr val="D8B45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</a:t>
            </a:r>
            <a:r>
              <a:rPr lang="en-US" sz="4799" b="1" u="none" spc="-124">
                <a:solidFill>
                  <a:srgbClr val="D8B45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ERVING: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6697147"/>
            <a:ext cx="7601321" cy="1893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7" lvl="1" indent="-291463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15171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Tith</a:t>
            </a:r>
            <a:r>
              <a:rPr lang="en-US" sz="2699" u="none">
                <a:solidFill>
                  <a:srgbClr val="15171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es = obedience</a:t>
            </a:r>
          </a:p>
          <a:p>
            <a:pPr marL="582927" lvl="1" indent="-291463" algn="l">
              <a:lnSpc>
                <a:spcPts val="3779"/>
              </a:lnSpc>
              <a:buFont typeface="Arial"/>
              <a:buChar char="•"/>
            </a:pPr>
            <a:r>
              <a:rPr lang="en-US" sz="2699" u="none">
                <a:solidFill>
                  <a:srgbClr val="15171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Offerings = generosity</a:t>
            </a:r>
          </a:p>
          <a:p>
            <a:pPr marL="582927" lvl="1" indent="-291463" algn="l">
              <a:lnSpc>
                <a:spcPts val="3779"/>
              </a:lnSpc>
              <a:buFont typeface="Arial"/>
              <a:buChar char="•"/>
            </a:pPr>
            <a:r>
              <a:rPr lang="en-US" sz="2699" u="none">
                <a:solidFill>
                  <a:srgbClr val="15171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Sacrifice = legacy (Next Seed Fund)</a:t>
            </a:r>
          </a:p>
          <a:p>
            <a:pPr marL="582927" lvl="1" indent="-291463" algn="l">
              <a:lnSpc>
                <a:spcPts val="3779"/>
              </a:lnSpc>
              <a:buFont typeface="Arial"/>
              <a:buChar char="•"/>
            </a:pPr>
            <a:r>
              <a:rPr lang="en-US" sz="2699" u="none">
                <a:solidFill>
                  <a:srgbClr val="15171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Scripture: Malachi 3:10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6083737"/>
            <a:ext cx="7601321" cy="67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799" b="1" spc="-124">
                <a:solidFill>
                  <a:srgbClr val="D8B45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GI</a:t>
            </a:r>
            <a:r>
              <a:rPr lang="en-US" sz="4799" b="1" u="none" spc="-124">
                <a:solidFill>
                  <a:srgbClr val="D8B45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VING:</a:t>
            </a:r>
          </a:p>
        </p:txBody>
      </p:sp>
      <p:sp>
        <p:nvSpPr>
          <p:cNvPr id="9" name="Freeform 9"/>
          <p:cNvSpPr/>
          <p:nvPr/>
        </p:nvSpPr>
        <p:spPr>
          <a:xfrm>
            <a:off x="194893" y="144988"/>
            <a:ext cx="883712" cy="883712"/>
          </a:xfrm>
          <a:custGeom>
            <a:avLst/>
            <a:gdLst/>
            <a:ahLst/>
            <a:cxnLst/>
            <a:rect l="l" t="t" r="r" b="b"/>
            <a:pathLst>
              <a:path w="883712" h="883712">
                <a:moveTo>
                  <a:pt x="0" y="0"/>
                </a:moveTo>
                <a:lnTo>
                  <a:pt x="883712" y="0"/>
                </a:lnTo>
                <a:lnTo>
                  <a:pt x="883712" y="883712"/>
                </a:lnTo>
                <a:lnTo>
                  <a:pt x="0" y="88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208" b="-3235"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" name="TextBox 3"/>
          <p:cNvSpPr txBox="1"/>
          <p:nvPr/>
        </p:nvSpPr>
        <p:spPr>
          <a:xfrm>
            <a:off x="6683265" y="1656506"/>
            <a:ext cx="11052425" cy="862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37"/>
              </a:lnSpc>
              <a:spcBef>
                <a:spcPct val="0"/>
              </a:spcBef>
            </a:pPr>
            <a:r>
              <a:rPr lang="en-US" sz="6409" spc="-269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Comm</a:t>
            </a:r>
            <a:r>
              <a:rPr lang="en-US" sz="6409" u="none" spc="-269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unicating the Vision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683265" y="2640091"/>
            <a:ext cx="11052425" cy="4489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5721" lvl="1" indent="-452860" algn="l">
              <a:lnSpc>
                <a:spcPts val="5873"/>
              </a:lnSpc>
              <a:buFont typeface="Arial"/>
              <a:buChar char="•"/>
            </a:pPr>
            <a:r>
              <a:rPr lang="en-US" sz="4195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Speak</a:t>
            </a:r>
            <a:r>
              <a:rPr lang="en-US" sz="4195" u="none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life: 'We are building The Next Move of God.'</a:t>
            </a:r>
          </a:p>
          <a:p>
            <a:pPr marL="905721" lvl="1" indent="-452860" algn="l">
              <a:lnSpc>
                <a:spcPts val="5873"/>
              </a:lnSpc>
              <a:buFont typeface="Arial"/>
              <a:buChar char="•"/>
            </a:pPr>
            <a:r>
              <a:rPr lang="en-US" sz="4195" u="none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Share Testimonies Tuesday</a:t>
            </a:r>
          </a:p>
          <a:p>
            <a:pPr marL="905721" lvl="1" indent="-452860" algn="l">
              <a:lnSpc>
                <a:spcPts val="5873"/>
              </a:lnSpc>
              <a:buFont typeface="Arial"/>
              <a:buChar char="•"/>
            </a:pPr>
            <a:r>
              <a:rPr lang="en-US" sz="4195" u="none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Encourage others to pray, serve, give, and share</a:t>
            </a:r>
          </a:p>
          <a:p>
            <a:pPr marL="905721" lvl="1" indent="-452860" algn="l">
              <a:lnSpc>
                <a:spcPts val="5873"/>
              </a:lnSpc>
              <a:buFont typeface="Arial"/>
              <a:buChar char="•"/>
            </a:pPr>
            <a:r>
              <a:rPr lang="en-US" sz="4195" u="none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Use every conversation as an invite</a:t>
            </a:r>
          </a:p>
        </p:txBody>
      </p:sp>
      <p:sp>
        <p:nvSpPr>
          <p:cNvPr id="5" name="Freeform 5"/>
          <p:cNvSpPr/>
          <p:nvPr/>
        </p:nvSpPr>
        <p:spPr>
          <a:xfrm>
            <a:off x="194893" y="144988"/>
            <a:ext cx="883712" cy="883712"/>
          </a:xfrm>
          <a:custGeom>
            <a:avLst/>
            <a:gdLst/>
            <a:ahLst/>
            <a:cxnLst/>
            <a:rect l="l" t="t" r="r" b="b"/>
            <a:pathLst>
              <a:path w="883712" h="883712">
                <a:moveTo>
                  <a:pt x="0" y="0"/>
                </a:moveTo>
                <a:lnTo>
                  <a:pt x="883712" y="0"/>
                </a:lnTo>
                <a:lnTo>
                  <a:pt x="883712" y="883712"/>
                </a:lnTo>
                <a:lnTo>
                  <a:pt x="0" y="88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56918" y="719984"/>
            <a:ext cx="14374163" cy="1078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159"/>
              </a:lnSpc>
              <a:spcBef>
                <a:spcPct val="0"/>
              </a:spcBef>
            </a:pPr>
            <a:r>
              <a:rPr lang="en-US" sz="8000" spc="-336">
                <a:solidFill>
                  <a:srgbClr val="151715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New</a:t>
            </a:r>
            <a:r>
              <a:rPr lang="en-US" sz="8000" u="none" spc="-336">
                <a:solidFill>
                  <a:srgbClr val="151715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Teams and Events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2038982" y="2070618"/>
            <a:ext cx="0" cy="7629747"/>
          </a:xfrm>
          <a:prstGeom prst="line">
            <a:avLst/>
          </a:prstGeom>
          <a:ln w="47625" cap="flat">
            <a:solidFill>
              <a:srgbClr val="1CB0C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/>
          </a:p>
        </p:txBody>
      </p:sp>
      <p:grpSp>
        <p:nvGrpSpPr>
          <p:cNvPr id="4" name="Group 4"/>
          <p:cNvGrpSpPr/>
          <p:nvPr/>
        </p:nvGrpSpPr>
        <p:grpSpPr>
          <a:xfrm>
            <a:off x="1956918" y="6784906"/>
            <a:ext cx="164128" cy="164128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CB0C0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956918" y="2950654"/>
            <a:ext cx="164128" cy="164128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CB0C0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956918" y="4867780"/>
            <a:ext cx="164128" cy="164128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CB0C0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956918" y="8702032"/>
            <a:ext cx="164128" cy="164128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CB0C0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040486" y="2394658"/>
            <a:ext cx="9124073" cy="1276119"/>
            <a:chOff x="0" y="0"/>
            <a:chExt cx="12165431" cy="1701492"/>
          </a:xfrm>
        </p:grpSpPr>
        <p:sp>
          <p:nvSpPr>
            <p:cNvPr id="13" name="TextBox 13"/>
            <p:cNvSpPr txBox="1"/>
            <p:nvPr/>
          </p:nvSpPr>
          <p:spPr>
            <a:xfrm>
              <a:off x="0" y="38100"/>
              <a:ext cx="12165431" cy="7384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4244"/>
                </a:lnSpc>
                <a:spcBef>
                  <a:spcPct val="0"/>
                </a:spcBef>
              </a:pPr>
              <a:r>
                <a:rPr lang="en-US" sz="3858" b="1">
                  <a:solidFill>
                    <a:srgbClr val="D8B458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SOCIAL MEDIA TEAM 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845885"/>
              <a:ext cx="12165431" cy="8556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402"/>
                </a:lnSpc>
              </a:pPr>
              <a:r>
                <a:rPr lang="en-US" sz="3858">
                  <a:solidFill>
                    <a:srgbClr val="151715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Creating content, managing platforms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040486" y="4511999"/>
            <a:ext cx="7887290" cy="1276519"/>
            <a:chOff x="0" y="0"/>
            <a:chExt cx="10516387" cy="1702026"/>
          </a:xfrm>
        </p:grpSpPr>
        <p:sp>
          <p:nvSpPr>
            <p:cNvPr id="16" name="TextBox 16"/>
            <p:cNvSpPr txBox="1"/>
            <p:nvPr/>
          </p:nvSpPr>
          <p:spPr>
            <a:xfrm>
              <a:off x="0" y="38100"/>
              <a:ext cx="10516387" cy="738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4244"/>
                </a:lnSpc>
                <a:spcBef>
                  <a:spcPct val="0"/>
                </a:spcBef>
              </a:pPr>
              <a:r>
                <a:rPr lang="en-US" sz="3858" b="1">
                  <a:solidFill>
                    <a:srgbClr val="D8B458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TESTIMONY TUESDAY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846419"/>
              <a:ext cx="10516387" cy="8556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402"/>
                </a:lnSpc>
              </a:pPr>
              <a:r>
                <a:rPr lang="en-US" sz="3858">
                  <a:solidFill>
                    <a:srgbClr val="151715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Sharing stories of God’s goodness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040486" y="6228910"/>
            <a:ext cx="10034159" cy="1276119"/>
            <a:chOff x="0" y="0"/>
            <a:chExt cx="13378879" cy="1701492"/>
          </a:xfrm>
        </p:grpSpPr>
        <p:sp>
          <p:nvSpPr>
            <p:cNvPr id="19" name="TextBox 19"/>
            <p:cNvSpPr txBox="1"/>
            <p:nvPr/>
          </p:nvSpPr>
          <p:spPr>
            <a:xfrm>
              <a:off x="0" y="38100"/>
              <a:ext cx="13378879" cy="7384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4244"/>
                </a:lnSpc>
                <a:spcBef>
                  <a:spcPct val="0"/>
                </a:spcBef>
              </a:pPr>
              <a:r>
                <a:rPr lang="en-US" sz="3858" b="1">
                  <a:solidFill>
                    <a:srgbClr val="D8B458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NEW EVENTS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845885"/>
              <a:ext cx="13378879" cy="8556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402"/>
                </a:lnSpc>
              </a:pPr>
              <a:r>
                <a:rPr lang="en-US" sz="3858">
                  <a:solidFill>
                    <a:srgbClr val="151715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Outreach, fellowship, growth opportunities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040486" y="8088060"/>
            <a:ext cx="7887290" cy="1612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44"/>
              </a:lnSpc>
              <a:spcBef>
                <a:spcPct val="0"/>
              </a:spcBef>
            </a:pPr>
            <a:r>
              <a:rPr lang="en-US" sz="3858" b="1">
                <a:solidFill>
                  <a:srgbClr val="D8B45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EVERY MEMBER HAS A ROLE TO PLAY IN BUILDING THE NEXT MOVE OF GOD</a:t>
            </a:r>
          </a:p>
        </p:txBody>
      </p:sp>
      <p:sp>
        <p:nvSpPr>
          <p:cNvPr id="22" name="Freeform 22"/>
          <p:cNvSpPr/>
          <p:nvPr/>
        </p:nvSpPr>
        <p:spPr>
          <a:xfrm>
            <a:off x="194893" y="144988"/>
            <a:ext cx="883712" cy="883712"/>
          </a:xfrm>
          <a:custGeom>
            <a:avLst/>
            <a:gdLst/>
            <a:ahLst/>
            <a:cxnLst/>
            <a:rect l="l" t="t" r="r" b="b"/>
            <a:pathLst>
              <a:path w="883712" h="883712">
                <a:moveTo>
                  <a:pt x="0" y="0"/>
                </a:moveTo>
                <a:lnTo>
                  <a:pt x="883712" y="0"/>
                </a:lnTo>
                <a:lnTo>
                  <a:pt x="883712" y="883712"/>
                </a:lnTo>
                <a:lnTo>
                  <a:pt x="0" y="883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7649</TotalTime>
  <Words>405</Words>
  <Application>Microsoft Office PowerPoint</Application>
  <PresentationFormat>Custom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Libre Baskerville</vt:lpstr>
      <vt:lpstr>Open Sans Bold</vt:lpstr>
      <vt:lpstr>Open Sans Light</vt:lpstr>
      <vt:lpstr>Open Sans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Rolena Park Church</dc:title>
  <cp:lastModifiedBy>James Scruggs</cp:lastModifiedBy>
  <cp:revision>5</cp:revision>
  <dcterms:created xsi:type="dcterms:W3CDTF">2006-08-16T00:00:00Z</dcterms:created>
  <dcterms:modified xsi:type="dcterms:W3CDTF">2025-09-06T20:34:41Z</dcterms:modified>
  <dc:identifier>DAGxeFK8TZk</dc:identifier>
</cp:coreProperties>
</file>